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6" r:id="rId19"/>
    <p:sldId id="285" r:id="rId20"/>
    <p:sldId id="288" r:id="rId21"/>
    <p:sldId id="289" r:id="rId22"/>
    <p:sldId id="282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  <p:embeddedFont>
      <p:font typeface="Nunito" pitchFamily="2" charset="0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jE+pVTYXkEpORFsIIfO7TVvs/l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231dce8e4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5231dce8e4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231dce8e4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5231dce8e4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231dce8e4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5231dce8e4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231dce8e4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5231dce8e4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231dce8e4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5231dce8e4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231dce8e4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5231dce8e4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231dce8e4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5231dce8e4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231dce8e4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5231dce8e4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428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231dce8e4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5231dce8e4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133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231dce8e4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5231dce8e4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43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231dce8e4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5231dce8e4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056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231dce8e4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5231dce8e4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90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231dce8e4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5231dce8e4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858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231dce8e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5231dce8e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231dce8e4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5231dce8e4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231dce8e4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5231dce8e4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231dce8e4_0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5231dce8e4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231dce8e4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5231dce8e4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231dce8e4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5231dce8e4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231dce8e4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25231dce8e4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20db6e8f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520db6e8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231dce8e4_0_1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5231dce8e4_0_1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5231dce8e4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5231dce8e4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231dce8e4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5231dce8e4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20db6e8f1_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520db6e8f1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231dce8e4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5231dce8e4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231dce8e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5231dce8e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937127" y="973322"/>
            <a:ext cx="817082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Green University of Bangladesh</a:t>
            </a:r>
            <a:endParaRPr sz="4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3275570" y="1827966"/>
            <a:ext cx="54939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Dept. of Computer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Science</a:t>
            </a:r>
            <a:r>
              <a:rPr lang="en-US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&amp; Engineering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22225" y="3429000"/>
            <a:ext cx="42282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Sazzad Hossain  (201002010 )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Sumaya Bintay Eshak (201002145)</a:t>
            </a:r>
            <a:endParaRPr sz="16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Nadim Mahmud prince (201002)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6322771" y="3240440"/>
            <a:ext cx="0" cy="201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6964575" y="3429000"/>
            <a:ext cx="4898700" cy="1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Submitted to: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Tanoy Debnath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Lecturer</a:t>
            </a:r>
            <a:endParaRPr sz="16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Dept. of Computer Science Engineering</a:t>
            </a:r>
            <a:endParaRPr sz="1600"/>
          </a:p>
        </p:txBody>
      </p:sp>
      <p:sp>
        <p:nvSpPr>
          <p:cNvPr id="90" name="Google Shape;90;p1"/>
          <p:cNvSpPr/>
          <p:nvPr/>
        </p:nvSpPr>
        <p:spPr>
          <a:xfrm>
            <a:off x="11211696" y="6009503"/>
            <a:ext cx="518984" cy="8484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01</a:t>
            </a:r>
            <a:endParaRPr>
              <a:highlight>
                <a:srgbClr val="351C75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5231dce8e4_0_9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2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5231dce8e4_0_922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highlight>
                <a:srgbClr val="351C75"/>
              </a:highlight>
            </a:endParaRPr>
          </a:p>
        </p:txBody>
      </p:sp>
      <p:sp>
        <p:nvSpPr>
          <p:cNvPr id="210" name="Google Shape;210;g25231dce8e4_0_922"/>
          <p:cNvSpPr txBox="1"/>
          <p:nvPr/>
        </p:nvSpPr>
        <p:spPr>
          <a:xfrm>
            <a:off x="6266295" y="5183779"/>
            <a:ext cx="264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g25231dce8e4_0_922"/>
          <p:cNvGrpSpPr/>
          <p:nvPr/>
        </p:nvGrpSpPr>
        <p:grpSpPr>
          <a:xfrm>
            <a:off x="3844675" y="1713075"/>
            <a:ext cx="6197668" cy="2898461"/>
            <a:chOff x="451661" y="1511694"/>
            <a:chExt cx="5362696" cy="2898461"/>
          </a:xfrm>
        </p:grpSpPr>
        <p:sp>
          <p:nvSpPr>
            <p:cNvPr id="212" name="Google Shape;212;g25231dce8e4_0_922"/>
            <p:cNvSpPr txBox="1"/>
            <p:nvPr/>
          </p:nvSpPr>
          <p:spPr>
            <a:xfrm>
              <a:off x="451661" y="1511694"/>
              <a:ext cx="4986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Project Features</a:t>
              </a:r>
              <a:endParaRPr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g25231dce8e4_0_922"/>
            <p:cNvSpPr txBox="1"/>
            <p:nvPr/>
          </p:nvSpPr>
          <p:spPr>
            <a:xfrm>
              <a:off x="529557" y="2655869"/>
              <a:ext cx="528480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 Symbols"/>
                <a:buChar char="⮚"/>
              </a:pPr>
              <a:r>
                <a:rPr lang="en-US" sz="24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Room Allocation and Meals Selection </a:t>
              </a:r>
              <a:endParaRPr sz="1800" dirty="0"/>
            </a:p>
            <a:p>
              <a:pPr marL="285750" marR="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 Symbols"/>
                <a:buChar char="⮚"/>
              </a:pPr>
              <a:r>
                <a:rPr lang="en-US" sz="24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Communication and Reviews</a:t>
              </a:r>
              <a:endParaRPr sz="1800" dirty="0"/>
            </a:p>
            <a:p>
              <a:pPr marL="285750" marR="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Noto Sans Symbols"/>
                <a:buChar char="⮚"/>
              </a:pPr>
              <a:r>
                <a:rPr lang="en-US" sz="24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Location Based Availability </a:t>
              </a:r>
              <a:endParaRPr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25231dce8e4_0_9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50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5231dce8e4_0_951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11</a:t>
            </a:r>
            <a:endParaRPr>
              <a:highlight>
                <a:srgbClr val="351C75"/>
              </a:highlight>
            </a:endParaRPr>
          </a:p>
        </p:txBody>
      </p:sp>
      <p:sp>
        <p:nvSpPr>
          <p:cNvPr id="220" name="Google Shape;220;g25231dce8e4_0_951"/>
          <p:cNvSpPr/>
          <p:nvPr/>
        </p:nvSpPr>
        <p:spPr>
          <a:xfrm>
            <a:off x="4695750" y="685800"/>
            <a:ext cx="189000" cy="5486400"/>
          </a:xfrm>
          <a:prstGeom prst="rect">
            <a:avLst/>
          </a:prstGeom>
          <a:solidFill>
            <a:srgbClr val="222A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5231dce8e4_0_951"/>
          <p:cNvSpPr/>
          <p:nvPr/>
        </p:nvSpPr>
        <p:spPr>
          <a:xfrm>
            <a:off x="1173525" y="2392050"/>
            <a:ext cx="46335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SDLC MODEL            SELECTION</a:t>
            </a:r>
            <a:endParaRPr sz="4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5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g25231dce8e4_0_951"/>
          <p:cNvSpPr txBox="1"/>
          <p:nvPr/>
        </p:nvSpPr>
        <p:spPr>
          <a:xfrm>
            <a:off x="5245775" y="1086475"/>
            <a:ext cx="6402000" cy="4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project we use V-shape model,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V-Model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also known as the Verification and Validation Model. In the V-Model, each phase of the development process has a corresponding testing phase on the other side of the V. This includes determining the desired functionalities, user roles, system constraints, and performance expectations.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5231dce8e4_0_7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350" y="-611900"/>
            <a:ext cx="12314703" cy="746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5231dce8e4_0_708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12</a:t>
            </a:r>
            <a:endParaRPr>
              <a:highlight>
                <a:srgbClr val="351C75"/>
              </a:highlight>
            </a:endParaRPr>
          </a:p>
        </p:txBody>
      </p:sp>
      <p:sp>
        <p:nvSpPr>
          <p:cNvPr id="229" name="Google Shape;229;g25231dce8e4_0_708"/>
          <p:cNvSpPr/>
          <p:nvPr/>
        </p:nvSpPr>
        <p:spPr>
          <a:xfrm>
            <a:off x="519075" y="-233750"/>
            <a:ext cx="63255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Case Diagram</a:t>
            </a:r>
            <a:endParaRPr/>
          </a:p>
        </p:txBody>
      </p:sp>
      <p:sp>
        <p:nvSpPr>
          <p:cNvPr id="230" name="Google Shape;230;g25231dce8e4_0_708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5231dce8e4_0_708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5231dce8e4_0_708"/>
          <p:cNvSpPr txBox="1"/>
          <p:nvPr/>
        </p:nvSpPr>
        <p:spPr>
          <a:xfrm>
            <a:off x="1172225" y="166722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5231dce8e4_0_708"/>
          <p:cNvSpPr txBox="1"/>
          <p:nvPr/>
        </p:nvSpPr>
        <p:spPr>
          <a:xfrm>
            <a:off x="880025" y="1302850"/>
            <a:ext cx="62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5231dce8e4_0_708"/>
          <p:cNvSpPr txBox="1"/>
          <p:nvPr/>
        </p:nvSpPr>
        <p:spPr>
          <a:xfrm>
            <a:off x="2083175" y="1835675"/>
            <a:ext cx="99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5231dce8e4_0_708"/>
          <p:cNvSpPr txBox="1"/>
          <p:nvPr/>
        </p:nvSpPr>
        <p:spPr>
          <a:xfrm>
            <a:off x="845650" y="1168775"/>
            <a:ext cx="15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5231dce8e4_0_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25" y="611900"/>
            <a:ext cx="10261100" cy="59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25231dce8e4_0_7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2700" y="-69137"/>
            <a:ext cx="12314703" cy="6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5231dce8e4_0_718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13</a:t>
            </a:r>
            <a:endParaRPr>
              <a:highlight>
                <a:srgbClr val="351C75"/>
              </a:highlight>
            </a:endParaRPr>
          </a:p>
        </p:txBody>
      </p:sp>
      <p:sp>
        <p:nvSpPr>
          <p:cNvPr id="243" name="Google Shape;243;g25231dce8e4_0_718"/>
          <p:cNvSpPr/>
          <p:nvPr/>
        </p:nvSpPr>
        <p:spPr>
          <a:xfrm>
            <a:off x="450325" y="281875"/>
            <a:ext cx="8043900" cy="18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DFD Diagram(Level 0)</a:t>
            </a:r>
            <a:endParaRPr/>
          </a:p>
        </p:txBody>
      </p:sp>
      <p:sp>
        <p:nvSpPr>
          <p:cNvPr id="244" name="Google Shape;244;g25231dce8e4_0_718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5231dce8e4_0_718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5231dce8e4_0_718"/>
          <p:cNvSpPr txBox="1"/>
          <p:nvPr/>
        </p:nvSpPr>
        <p:spPr>
          <a:xfrm>
            <a:off x="1550350" y="1787550"/>
            <a:ext cx="3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5231dce8e4_0_718"/>
          <p:cNvSpPr txBox="1"/>
          <p:nvPr/>
        </p:nvSpPr>
        <p:spPr>
          <a:xfrm>
            <a:off x="1447225" y="2165675"/>
            <a:ext cx="14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25231dce8e4_0_7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50" y="1278775"/>
            <a:ext cx="10329976" cy="53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25231dce8e4_0_7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8625" y="-69125"/>
            <a:ext cx="12314703" cy="6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5231dce8e4_0_728"/>
          <p:cNvSpPr/>
          <p:nvPr/>
        </p:nvSpPr>
        <p:spPr>
          <a:xfrm>
            <a:off x="10934975" y="6009500"/>
            <a:ext cx="5673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14</a:t>
            </a:r>
            <a:endParaRPr>
              <a:highlight>
                <a:srgbClr val="351C75"/>
              </a:highlight>
            </a:endParaRPr>
          </a:p>
        </p:txBody>
      </p:sp>
      <p:sp>
        <p:nvSpPr>
          <p:cNvPr id="255" name="Google Shape;255;g25231dce8e4_0_728"/>
          <p:cNvSpPr/>
          <p:nvPr/>
        </p:nvSpPr>
        <p:spPr>
          <a:xfrm>
            <a:off x="363150" y="230325"/>
            <a:ext cx="7082700" cy="1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DFD Diagram(Level 1)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g25231dce8e4_0_728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5231dce8e4_0_728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5231dce8e4_0_728"/>
          <p:cNvSpPr txBox="1"/>
          <p:nvPr/>
        </p:nvSpPr>
        <p:spPr>
          <a:xfrm>
            <a:off x="1601925" y="2567875"/>
            <a:ext cx="99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5231dce8e4_0_7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25" y="1192850"/>
            <a:ext cx="10037775" cy="54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5231dce8e4_0_7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350" y="-69125"/>
            <a:ext cx="12314703" cy="6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5231dce8e4_0_738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15</a:t>
            </a:r>
            <a:endParaRPr>
              <a:highlight>
                <a:srgbClr val="351C75"/>
              </a:highlight>
            </a:endParaRPr>
          </a:p>
        </p:txBody>
      </p:sp>
      <p:sp>
        <p:nvSpPr>
          <p:cNvPr id="266" name="Google Shape;266;g25231dce8e4_0_738"/>
          <p:cNvSpPr/>
          <p:nvPr/>
        </p:nvSpPr>
        <p:spPr>
          <a:xfrm>
            <a:off x="433125" y="178750"/>
            <a:ext cx="48975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ER– Diagram</a:t>
            </a:r>
            <a:endParaRPr/>
          </a:p>
        </p:txBody>
      </p:sp>
      <p:sp>
        <p:nvSpPr>
          <p:cNvPr id="267" name="Google Shape;267;g25231dce8e4_0_738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5231dce8e4_0_738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5231dce8e4_0_738"/>
          <p:cNvSpPr txBox="1"/>
          <p:nvPr/>
        </p:nvSpPr>
        <p:spPr>
          <a:xfrm>
            <a:off x="1567550" y="1983500"/>
            <a:ext cx="25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25231dce8e4_0_7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75" y="1192850"/>
            <a:ext cx="10248501" cy="539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5231dce8e4_0_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2523" cy="6925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5231dce8e4_0_959"/>
          <p:cNvSpPr/>
          <p:nvPr/>
        </p:nvSpPr>
        <p:spPr>
          <a:xfrm>
            <a:off x="11106875" y="6009500"/>
            <a:ext cx="5328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16</a:t>
            </a:r>
            <a:endParaRPr>
              <a:highlight>
                <a:srgbClr val="351C75"/>
              </a:highlight>
            </a:endParaRPr>
          </a:p>
        </p:txBody>
      </p:sp>
      <p:sp>
        <p:nvSpPr>
          <p:cNvPr id="278" name="Google Shape;278;g25231dce8e4_0_959"/>
          <p:cNvSpPr txBox="1"/>
          <p:nvPr/>
        </p:nvSpPr>
        <p:spPr>
          <a:xfrm>
            <a:off x="3950898" y="309031"/>
            <a:ext cx="596261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 sz="3400" dirty="0"/>
          </a:p>
        </p:txBody>
      </p:sp>
      <p:sp>
        <p:nvSpPr>
          <p:cNvPr id="285" name="Google Shape;285;g25231dce8e4_0_959"/>
          <p:cNvSpPr txBox="1"/>
          <p:nvPr/>
        </p:nvSpPr>
        <p:spPr>
          <a:xfrm>
            <a:off x="7102075" y="4527300"/>
            <a:ext cx="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DD6D0-9A1E-7A9D-3A63-356E285B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57" y="1311215"/>
            <a:ext cx="3099712" cy="4875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D7901E-4507-4A4F-8B5C-7D8BC3BD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734" y="1233576"/>
            <a:ext cx="2955705" cy="4952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CC6441-F9EB-8D30-24A4-E86DC7A8D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267" y="1233577"/>
            <a:ext cx="3322608" cy="49528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5231dce8e4_0_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2523" cy="6925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5231dce8e4_0_959"/>
          <p:cNvSpPr/>
          <p:nvPr/>
        </p:nvSpPr>
        <p:spPr>
          <a:xfrm>
            <a:off x="11106875" y="6009500"/>
            <a:ext cx="5328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17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285" name="Google Shape;285;g25231dce8e4_0_959"/>
          <p:cNvSpPr txBox="1"/>
          <p:nvPr/>
        </p:nvSpPr>
        <p:spPr>
          <a:xfrm>
            <a:off x="7102075" y="4527300"/>
            <a:ext cx="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E4A83-9CA6-3533-134F-5744424C3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812" y="426035"/>
            <a:ext cx="3513124" cy="5867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6B428-BFF4-3706-A6EC-F5D464FA2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982" y="426035"/>
            <a:ext cx="3520745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1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5231dce8e4_0_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2523" cy="6925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5231dce8e4_0_959"/>
          <p:cNvSpPr/>
          <p:nvPr/>
        </p:nvSpPr>
        <p:spPr>
          <a:xfrm>
            <a:off x="11106875" y="6009500"/>
            <a:ext cx="5328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18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285" name="Google Shape;285;g25231dce8e4_0_959"/>
          <p:cNvSpPr txBox="1"/>
          <p:nvPr/>
        </p:nvSpPr>
        <p:spPr>
          <a:xfrm>
            <a:off x="7102075" y="4527300"/>
            <a:ext cx="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93824-2FC5-0828-206D-C8B5E5F3E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575" y="594114"/>
            <a:ext cx="3444538" cy="5669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62409-7E8B-A750-5DA5-8A5EA23CD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027" y="475356"/>
            <a:ext cx="325402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5231dce8e4_0_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2523" cy="6925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5231dce8e4_0_959"/>
          <p:cNvSpPr/>
          <p:nvPr/>
        </p:nvSpPr>
        <p:spPr>
          <a:xfrm>
            <a:off x="11106875" y="6009500"/>
            <a:ext cx="5328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19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285" name="Google Shape;285;g25231dce8e4_0_959"/>
          <p:cNvSpPr txBox="1"/>
          <p:nvPr/>
        </p:nvSpPr>
        <p:spPr>
          <a:xfrm>
            <a:off x="7102075" y="4527300"/>
            <a:ext cx="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6B884-24B8-D801-07A0-4A7B8D344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14" y="460908"/>
            <a:ext cx="3177815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4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 descr="A person working on a computer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5564" y="620604"/>
            <a:ext cx="3540870" cy="354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782" y="435766"/>
            <a:ext cx="1526802" cy="58686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1808175" y="4808400"/>
            <a:ext cx="9059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HOSTEL MANAGEMENT SY</a:t>
            </a:r>
            <a:r>
              <a:rPr lang="en-US" sz="39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STEM</a:t>
            </a:r>
            <a:endParaRPr sz="3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1211696" y="6009503"/>
            <a:ext cx="518984" cy="8484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02</a:t>
            </a:r>
            <a:endParaRPr>
              <a:highlight>
                <a:srgbClr val="351C75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5231dce8e4_0_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2523" cy="6925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5231dce8e4_0_959"/>
          <p:cNvSpPr/>
          <p:nvPr/>
        </p:nvSpPr>
        <p:spPr>
          <a:xfrm>
            <a:off x="11106875" y="6009500"/>
            <a:ext cx="5328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cs typeface="Calibri"/>
                <a:sym typeface="Calibri"/>
              </a:rPr>
              <a:t>20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285" name="Google Shape;285;g25231dce8e4_0_959"/>
          <p:cNvSpPr txBox="1"/>
          <p:nvPr/>
        </p:nvSpPr>
        <p:spPr>
          <a:xfrm>
            <a:off x="7102075" y="4527300"/>
            <a:ext cx="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99E9-A960-87CD-86B7-03A042634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90" y="538275"/>
            <a:ext cx="3177815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B94C3-784C-8FA1-3DBF-4D9832538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575" y="500197"/>
            <a:ext cx="3082666" cy="51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71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5231dce8e4_0_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2523" cy="6925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5231dce8e4_0_959"/>
          <p:cNvSpPr/>
          <p:nvPr/>
        </p:nvSpPr>
        <p:spPr>
          <a:xfrm>
            <a:off x="11106875" y="6009500"/>
            <a:ext cx="5328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cs typeface="Calibri"/>
                <a:sym typeface="Calibri"/>
              </a:rPr>
              <a:t>21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285" name="Google Shape;285;g25231dce8e4_0_959"/>
          <p:cNvSpPr txBox="1"/>
          <p:nvPr/>
        </p:nvSpPr>
        <p:spPr>
          <a:xfrm>
            <a:off x="7102075" y="4527300"/>
            <a:ext cx="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E5C79-2075-D816-0E1A-2C553C807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127" y="724619"/>
            <a:ext cx="3041572" cy="5124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D763D-BE56-104C-EA3F-C92EF723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601" y="724619"/>
            <a:ext cx="3302700" cy="51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92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5231dce8e4_0_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525" y="-50543"/>
            <a:ext cx="12312523" cy="6925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5231dce8e4_0_959"/>
          <p:cNvSpPr/>
          <p:nvPr/>
        </p:nvSpPr>
        <p:spPr>
          <a:xfrm>
            <a:off x="11106875" y="6009500"/>
            <a:ext cx="5328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cs typeface="Calibri"/>
                <a:sym typeface="Calibri"/>
              </a:rPr>
              <a:t>22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277" name="Google Shape;277;g25231dce8e4_0_959"/>
          <p:cNvSpPr/>
          <p:nvPr/>
        </p:nvSpPr>
        <p:spPr>
          <a:xfrm>
            <a:off x="5937223" y="685800"/>
            <a:ext cx="76500" cy="5486400"/>
          </a:xfrm>
          <a:prstGeom prst="rect">
            <a:avLst/>
          </a:prstGeom>
          <a:solidFill>
            <a:srgbClr val="222A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5231dce8e4_0_959"/>
          <p:cNvSpPr txBox="1"/>
          <p:nvPr/>
        </p:nvSpPr>
        <p:spPr>
          <a:xfrm>
            <a:off x="969676" y="2136350"/>
            <a:ext cx="4533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  Tools &amp;</a:t>
            </a:r>
            <a:br>
              <a:rPr lang="en-US" sz="5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5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Techniques</a:t>
            </a:r>
            <a:endParaRPr/>
          </a:p>
        </p:txBody>
      </p:sp>
      <p:grpSp>
        <p:nvGrpSpPr>
          <p:cNvPr id="279" name="Google Shape;279;g25231dce8e4_0_959"/>
          <p:cNvGrpSpPr/>
          <p:nvPr/>
        </p:nvGrpSpPr>
        <p:grpSpPr>
          <a:xfrm>
            <a:off x="6758691" y="1364669"/>
            <a:ext cx="3004047" cy="2461229"/>
            <a:chOff x="6750401" y="1668207"/>
            <a:chExt cx="3004047" cy="2480827"/>
          </a:xfrm>
        </p:grpSpPr>
        <p:sp>
          <p:nvSpPr>
            <p:cNvPr id="280" name="Google Shape;280;g25231dce8e4_0_959"/>
            <p:cNvSpPr txBox="1"/>
            <p:nvPr/>
          </p:nvSpPr>
          <p:spPr>
            <a:xfrm>
              <a:off x="6770999" y="1668207"/>
              <a:ext cx="1415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Frontend</a:t>
              </a:r>
              <a:endParaRPr/>
            </a:p>
          </p:txBody>
        </p:sp>
        <p:sp>
          <p:nvSpPr>
            <p:cNvPr id="281" name="Google Shape;281;g25231dce8e4_0_959"/>
            <p:cNvSpPr txBox="1"/>
            <p:nvPr/>
          </p:nvSpPr>
          <p:spPr>
            <a:xfrm>
              <a:off x="7200548" y="2072559"/>
              <a:ext cx="2553900" cy="7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Char char="•"/>
              </a:pPr>
              <a:r>
                <a:rPr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XML</a:t>
              </a:r>
              <a:endParaRPr sz="1700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g25231dce8e4_0_959"/>
            <p:cNvSpPr txBox="1"/>
            <p:nvPr/>
          </p:nvSpPr>
          <p:spPr>
            <a:xfrm>
              <a:off x="6750401" y="2723232"/>
              <a:ext cx="1574425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Backend</a:t>
              </a:r>
              <a:endParaRPr sz="1600" dirty="0"/>
            </a:p>
          </p:txBody>
        </p:sp>
        <p:sp>
          <p:nvSpPr>
            <p:cNvPr id="283" name="Google Shape;283;g25231dce8e4_0_959"/>
            <p:cNvSpPr txBox="1"/>
            <p:nvPr/>
          </p:nvSpPr>
          <p:spPr>
            <a:xfrm>
              <a:off x="7179952" y="3280234"/>
              <a:ext cx="25107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98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lang="en-US"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Java</a:t>
              </a:r>
              <a:endParaRPr sz="1600"/>
            </a:p>
            <a:p>
              <a:pPr marL="285750" marR="0" lvl="0" indent="-298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lang="en-US"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SQLite</a:t>
              </a:r>
              <a:endPara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4" name="Google Shape;284;g25231dce8e4_0_959"/>
          <p:cNvSpPr txBox="1"/>
          <p:nvPr/>
        </p:nvSpPr>
        <p:spPr>
          <a:xfrm>
            <a:off x="6758700" y="3904300"/>
            <a:ext cx="249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r>
              <a:rPr lang="en-US" sz="2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5231dce8e4_0_959"/>
          <p:cNvSpPr txBox="1"/>
          <p:nvPr/>
        </p:nvSpPr>
        <p:spPr>
          <a:xfrm>
            <a:off x="7102075" y="4527300"/>
            <a:ext cx="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25231dce8e4_0_959"/>
          <p:cNvSpPr txBox="1"/>
          <p:nvPr/>
        </p:nvSpPr>
        <p:spPr>
          <a:xfrm>
            <a:off x="7033325" y="4527300"/>
            <a:ext cx="323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089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25231dce8e4_0_9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1750" y="-206525"/>
            <a:ext cx="12314703" cy="706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5231dce8e4_0_974"/>
          <p:cNvSpPr/>
          <p:nvPr/>
        </p:nvSpPr>
        <p:spPr>
          <a:xfrm>
            <a:off x="10900600" y="6009500"/>
            <a:ext cx="5673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cs typeface="Calibri"/>
                <a:sym typeface="Calibri"/>
              </a:rPr>
              <a:t>23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293" name="Google Shape;293;g25231dce8e4_0_974"/>
          <p:cNvSpPr/>
          <p:nvPr/>
        </p:nvSpPr>
        <p:spPr>
          <a:xfrm>
            <a:off x="6285675" y="685800"/>
            <a:ext cx="94500" cy="5486400"/>
          </a:xfrm>
          <a:prstGeom prst="rect">
            <a:avLst/>
          </a:prstGeom>
          <a:solidFill>
            <a:srgbClr val="222A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5231dce8e4_0_974"/>
          <p:cNvSpPr/>
          <p:nvPr/>
        </p:nvSpPr>
        <p:spPr>
          <a:xfrm>
            <a:off x="1687875" y="1124100"/>
            <a:ext cx="35922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/>
          </a:p>
        </p:txBody>
      </p:sp>
      <p:sp>
        <p:nvSpPr>
          <p:cNvPr id="295" name="Google Shape;295;g25231dce8e4_0_974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5231dce8e4_0_974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g25231dce8e4_0_9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550" y="849075"/>
            <a:ext cx="4967325" cy="44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5231dce8e4_0_974"/>
          <p:cNvSpPr txBox="1"/>
          <p:nvPr/>
        </p:nvSpPr>
        <p:spPr>
          <a:xfrm>
            <a:off x="106575" y="2602250"/>
            <a:ext cx="6101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Additionally, gathering feedback from potential 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end-users during the testing phase can provide valuable insights for improving the system's functionality and usability.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5231dce8e4_0_9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4500"/>
            <a:ext cx="12312863" cy="6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5231dce8e4_0_985"/>
          <p:cNvSpPr/>
          <p:nvPr/>
        </p:nvSpPr>
        <p:spPr>
          <a:xfrm flipH="1">
            <a:off x="11211875" y="6009600"/>
            <a:ext cx="5997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cs typeface="Calibri"/>
                <a:sym typeface="Calibri"/>
              </a:rPr>
              <a:t>24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305" name="Google Shape;305;g25231dce8e4_0_985"/>
          <p:cNvSpPr/>
          <p:nvPr/>
        </p:nvSpPr>
        <p:spPr>
          <a:xfrm>
            <a:off x="1086275" y="552950"/>
            <a:ext cx="89208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Registration Testing</a:t>
            </a:r>
            <a:endParaRPr/>
          </a:p>
        </p:txBody>
      </p:sp>
      <p:sp>
        <p:nvSpPr>
          <p:cNvPr id="306" name="Google Shape;306;g25231dce8e4_0_985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5231dce8e4_0_985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5231dce8e4_0_985"/>
          <p:cNvSpPr txBox="1"/>
          <p:nvPr/>
        </p:nvSpPr>
        <p:spPr>
          <a:xfrm>
            <a:off x="1842550" y="2275675"/>
            <a:ext cx="415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5231dce8e4_0_985"/>
          <p:cNvSpPr txBox="1"/>
          <p:nvPr/>
        </p:nvSpPr>
        <p:spPr>
          <a:xfrm>
            <a:off x="1790975" y="1983500"/>
            <a:ext cx="214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5231dce8e4_0_9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775" y="1588175"/>
            <a:ext cx="9419024" cy="50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25231dce8e4_0_9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350" y="-34525"/>
            <a:ext cx="12314703" cy="6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5231dce8e4_0_996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cs typeface="Calibri"/>
                <a:sym typeface="Calibri"/>
              </a:rPr>
              <a:t>25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317" name="Google Shape;317;g25231dce8e4_0_996"/>
          <p:cNvSpPr/>
          <p:nvPr/>
        </p:nvSpPr>
        <p:spPr>
          <a:xfrm>
            <a:off x="433125" y="419375"/>
            <a:ext cx="80442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Login Testing</a:t>
            </a:r>
            <a:endParaRPr/>
          </a:p>
        </p:txBody>
      </p:sp>
      <p:sp>
        <p:nvSpPr>
          <p:cNvPr id="318" name="Google Shape;318;g25231dce8e4_0_996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5231dce8e4_0_996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25231dce8e4_0_996"/>
          <p:cNvSpPr txBox="1"/>
          <p:nvPr/>
        </p:nvSpPr>
        <p:spPr>
          <a:xfrm>
            <a:off x="1876925" y="3083525"/>
            <a:ext cx="99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25231dce8e4_0_9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900" y="1426600"/>
            <a:ext cx="9900299" cy="52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25231dce8e4_0_10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2700" y="-69025"/>
            <a:ext cx="12314703" cy="6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5231dce8e4_0_1006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26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328" name="Google Shape;328;g25231dce8e4_0_1006"/>
          <p:cNvSpPr/>
          <p:nvPr/>
        </p:nvSpPr>
        <p:spPr>
          <a:xfrm>
            <a:off x="501900" y="536275"/>
            <a:ext cx="77688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Room Testing</a:t>
            </a:r>
            <a:endParaRPr/>
          </a:p>
        </p:txBody>
      </p:sp>
      <p:sp>
        <p:nvSpPr>
          <p:cNvPr id="329" name="Google Shape;329;g25231dce8e4_0_1006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5231dce8e4_0_1006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5231dce8e4_0_1006"/>
          <p:cNvSpPr txBox="1"/>
          <p:nvPr/>
        </p:nvSpPr>
        <p:spPr>
          <a:xfrm>
            <a:off x="2306625" y="1983500"/>
            <a:ext cx="27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5231dce8e4_0_1006"/>
          <p:cNvSpPr txBox="1"/>
          <p:nvPr/>
        </p:nvSpPr>
        <p:spPr>
          <a:xfrm>
            <a:off x="1911300" y="1983500"/>
            <a:ext cx="99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5231dce8e4_0_1006"/>
          <p:cNvSpPr txBox="1"/>
          <p:nvPr/>
        </p:nvSpPr>
        <p:spPr>
          <a:xfrm>
            <a:off x="2014425" y="2344450"/>
            <a:ext cx="99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25231dce8e4_0_10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25" y="1639725"/>
            <a:ext cx="9900301" cy="50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5231dce8e4_0_10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2700" y="-69125"/>
            <a:ext cx="12314703" cy="6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5231dce8e4_0_1018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27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341" name="Google Shape;341;g25231dce8e4_0_1018"/>
          <p:cNvSpPr/>
          <p:nvPr/>
        </p:nvSpPr>
        <p:spPr>
          <a:xfrm>
            <a:off x="519075" y="536275"/>
            <a:ext cx="71823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Billing Testing</a:t>
            </a:r>
            <a:endParaRPr/>
          </a:p>
        </p:txBody>
      </p:sp>
      <p:sp>
        <p:nvSpPr>
          <p:cNvPr id="342" name="Google Shape;342;g25231dce8e4_0_1018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5231dce8e4_0_1018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5231dce8e4_0_1018"/>
          <p:cNvSpPr txBox="1"/>
          <p:nvPr/>
        </p:nvSpPr>
        <p:spPr>
          <a:xfrm>
            <a:off x="1859750" y="1931925"/>
            <a:ext cx="195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5231dce8e4_0_1018"/>
          <p:cNvSpPr txBox="1"/>
          <p:nvPr/>
        </p:nvSpPr>
        <p:spPr>
          <a:xfrm>
            <a:off x="2203500" y="2396000"/>
            <a:ext cx="99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5231dce8e4_0_10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50" y="1622550"/>
            <a:ext cx="9797124" cy="5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5231dce8e4_0_10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350" y="-69125"/>
            <a:ext cx="12314703" cy="6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5231dce8e4_0_1029"/>
          <p:cNvSpPr/>
          <p:nvPr/>
        </p:nvSpPr>
        <p:spPr>
          <a:xfrm>
            <a:off x="11295925" y="6009500"/>
            <a:ext cx="4812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28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353" name="Google Shape;353;g25231dce8e4_0_1029"/>
          <p:cNvSpPr/>
          <p:nvPr/>
        </p:nvSpPr>
        <p:spPr>
          <a:xfrm>
            <a:off x="501900" y="536275"/>
            <a:ext cx="7459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Feedback Testing</a:t>
            </a:r>
            <a:endParaRPr/>
          </a:p>
        </p:txBody>
      </p:sp>
      <p:sp>
        <p:nvSpPr>
          <p:cNvPr id="354" name="Google Shape;354;g25231dce8e4_0_1029"/>
          <p:cNvSpPr txBox="1"/>
          <p:nvPr/>
        </p:nvSpPr>
        <p:spPr>
          <a:xfrm>
            <a:off x="7583073" y="4807875"/>
            <a:ext cx="320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5231dce8e4_0_1029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5231dce8e4_0_1029"/>
          <p:cNvSpPr txBox="1"/>
          <p:nvPr/>
        </p:nvSpPr>
        <p:spPr>
          <a:xfrm>
            <a:off x="2083175" y="2206925"/>
            <a:ext cx="99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g25231dce8e4_0_10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50" y="1570975"/>
            <a:ext cx="9762751" cy="50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25231dce8e4_0_10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525" y="-137450"/>
            <a:ext cx="12192000" cy="713289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5231dce8e4_0_1039"/>
          <p:cNvSpPr/>
          <p:nvPr/>
        </p:nvSpPr>
        <p:spPr>
          <a:xfrm>
            <a:off x="10934975" y="6009500"/>
            <a:ext cx="6189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29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364" name="Google Shape;364;g25231dce8e4_0_1039"/>
          <p:cNvSpPr txBox="1"/>
          <p:nvPr/>
        </p:nvSpPr>
        <p:spPr>
          <a:xfrm>
            <a:off x="587825" y="213125"/>
            <a:ext cx="4604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Limitation</a:t>
            </a:r>
            <a:endParaRPr/>
          </a:p>
        </p:txBody>
      </p:sp>
      <p:sp>
        <p:nvSpPr>
          <p:cNvPr id="365" name="Google Shape;365;g25231dce8e4_0_1039"/>
          <p:cNvSpPr txBox="1"/>
          <p:nvPr/>
        </p:nvSpPr>
        <p:spPr>
          <a:xfrm>
            <a:off x="6758775" y="3891050"/>
            <a:ext cx="2405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5231dce8e4_0_1039"/>
          <p:cNvSpPr txBox="1"/>
          <p:nvPr/>
        </p:nvSpPr>
        <p:spPr>
          <a:xfrm>
            <a:off x="6947375" y="4606375"/>
            <a:ext cx="20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5231dce8e4_0_1039"/>
          <p:cNvSpPr txBox="1"/>
          <p:nvPr/>
        </p:nvSpPr>
        <p:spPr>
          <a:xfrm>
            <a:off x="708149" y="1278775"/>
            <a:ext cx="8875797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few bugs with payment method which can be solved with an update .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Because of using SQLite there can be data complexity .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Needs more update to improve performance .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5231dce8e4_0_1039"/>
          <p:cNvSpPr txBox="1"/>
          <p:nvPr/>
        </p:nvSpPr>
        <p:spPr>
          <a:xfrm>
            <a:off x="905250" y="2844300"/>
            <a:ext cx="10381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sz="5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5231dce8e4_0_1039"/>
          <p:cNvSpPr txBox="1"/>
          <p:nvPr/>
        </p:nvSpPr>
        <p:spPr>
          <a:xfrm>
            <a:off x="828450" y="3891050"/>
            <a:ext cx="104676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future scope of a hostel management system is promising,with numerous advancements on the horizon.Mobile Application will play a crucial role in enhancing accessibility and convenience for administrators,staff and residents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2520db6e8f1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4" y="-9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520db6e8f1_4_0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03</a:t>
            </a:r>
            <a:endParaRPr>
              <a:highlight>
                <a:srgbClr val="351C75"/>
              </a:highlight>
            </a:endParaRPr>
          </a:p>
        </p:txBody>
      </p:sp>
      <p:grpSp>
        <p:nvGrpSpPr>
          <p:cNvPr id="106" name="Google Shape;106;g2520db6e8f1_4_0"/>
          <p:cNvGrpSpPr/>
          <p:nvPr/>
        </p:nvGrpSpPr>
        <p:grpSpPr>
          <a:xfrm>
            <a:off x="998700" y="613722"/>
            <a:ext cx="10474687" cy="5140004"/>
            <a:chOff x="1619777" y="1264645"/>
            <a:chExt cx="9525907" cy="4248289"/>
          </a:xfrm>
        </p:grpSpPr>
        <p:sp>
          <p:nvSpPr>
            <p:cNvPr id="107" name="Google Shape;107;g2520db6e8f1_4_0"/>
            <p:cNvSpPr txBox="1"/>
            <p:nvPr/>
          </p:nvSpPr>
          <p:spPr>
            <a:xfrm>
              <a:off x="4960112" y="1264645"/>
              <a:ext cx="22719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Contents</a:t>
              </a:r>
              <a:endParaRPr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8" name="Google Shape;108;g2520db6e8f1_4_0"/>
            <p:cNvGrpSpPr/>
            <p:nvPr/>
          </p:nvGrpSpPr>
          <p:grpSpPr>
            <a:xfrm>
              <a:off x="1619777" y="2548934"/>
              <a:ext cx="9525907" cy="2964000"/>
              <a:chOff x="1781072" y="2318198"/>
              <a:chExt cx="9525907" cy="2964000"/>
            </a:xfrm>
          </p:grpSpPr>
          <p:sp>
            <p:nvSpPr>
              <p:cNvPr id="109" name="Google Shape;109;g2520db6e8f1_4_0"/>
              <p:cNvSpPr/>
              <p:nvPr/>
            </p:nvSpPr>
            <p:spPr>
              <a:xfrm>
                <a:off x="2023422" y="2318198"/>
                <a:ext cx="4116417" cy="1742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03225" marR="0" lvl="0" indent="-285750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r>
                  <a:rPr lang="en-US" sz="18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Introduction </a:t>
                </a:r>
              </a:p>
              <a:p>
                <a:pPr marL="403225" marR="0" lvl="0" indent="-285750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r>
                  <a:rPr lang="en-US" sz="18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Motivation</a:t>
                </a:r>
              </a:p>
              <a:p>
                <a:pPr marL="403225" indent="-285750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r>
                  <a:rPr lang="en-US" sz="18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Objectives</a:t>
                </a:r>
              </a:p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r>
                  <a:rPr lang="en-US" sz="18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Related Works</a:t>
                </a:r>
              </a:p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r>
                  <a:rPr lang="en-US" sz="18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Projects Features</a:t>
                </a:r>
              </a:p>
              <a:p>
                <a:pPr marL="457200" indent="-339725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r>
                  <a:rPr lang="en-US" sz="18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SDLC Model Selection</a:t>
                </a:r>
              </a:p>
              <a:p>
                <a:pPr marL="457200" indent="-339725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r>
                  <a:rPr lang="en-US" sz="18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 case  Diagram</a:t>
                </a:r>
              </a:p>
              <a:p>
                <a:pPr marL="457200" indent="-339725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/>
              </a:p>
              <a:p>
                <a:pPr marL="457200" indent="-339725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indent="-339725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/>
              </a:p>
              <a:p>
                <a:pPr marL="457200" indent="-339725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339725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/>
              </a:p>
              <a:p>
                <a:pPr marL="457200" indent="-339725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/>
              </a:p>
              <a:p>
                <a:pPr marL="457200" indent="-339725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/>
              </a:p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>
                  <a:solidFill>
                    <a:schemeClr val="dk1"/>
                  </a:solidFill>
                </a:endParaRPr>
              </a:p>
              <a:p>
                <a:pPr marL="457200" marR="0" lvl="0" indent="0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>
                  <a:solidFill>
                    <a:schemeClr val="dk1"/>
                  </a:solidFill>
                </a:endParaRPr>
              </a:p>
              <a:p>
                <a:pPr marL="457200" marR="0" lvl="0" indent="0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03225" indent="-285750" algn="just">
                  <a:lnSpc>
                    <a:spcPct val="170000"/>
                  </a:lnSpc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/>
              </a:p>
              <a:p>
                <a:pPr marL="403225" marR="0" lvl="0" indent="-285750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lang="en-US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03225" marR="0" lvl="0" indent="-285750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dirty="0"/>
              </a:p>
            </p:txBody>
          </p:sp>
          <p:sp>
            <p:nvSpPr>
              <p:cNvPr id="114" name="Google Shape;114;g2520db6e8f1_4_0"/>
              <p:cNvSpPr/>
              <p:nvPr/>
            </p:nvSpPr>
            <p:spPr>
              <a:xfrm>
                <a:off x="8000987" y="3235496"/>
                <a:ext cx="2732400" cy="5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dirty="0"/>
              </a:p>
            </p:txBody>
          </p:sp>
          <p:sp>
            <p:nvSpPr>
              <p:cNvPr id="115" name="Google Shape;115;g2520db6e8f1_4_0"/>
              <p:cNvSpPr/>
              <p:nvPr/>
            </p:nvSpPr>
            <p:spPr>
              <a:xfrm>
                <a:off x="1781072" y="4030299"/>
                <a:ext cx="2466300" cy="5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dirty="0"/>
              </a:p>
            </p:txBody>
          </p:sp>
          <p:sp>
            <p:nvSpPr>
              <p:cNvPr id="116" name="Google Shape;116;g2520db6e8f1_4_0"/>
              <p:cNvSpPr/>
              <p:nvPr/>
            </p:nvSpPr>
            <p:spPr>
              <a:xfrm>
                <a:off x="4695188" y="4007297"/>
                <a:ext cx="3166800" cy="5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03225" marR="0" lvl="0" indent="-285750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dirty="0"/>
              </a:p>
            </p:txBody>
          </p:sp>
          <p:sp>
            <p:nvSpPr>
              <p:cNvPr id="117" name="Google Shape;117;g2520db6e8f1_4_0"/>
              <p:cNvSpPr/>
              <p:nvPr/>
            </p:nvSpPr>
            <p:spPr>
              <a:xfrm>
                <a:off x="8000987" y="4030298"/>
                <a:ext cx="2732400" cy="5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dirty="0"/>
              </a:p>
            </p:txBody>
          </p:sp>
          <p:sp>
            <p:nvSpPr>
              <p:cNvPr id="118" name="Google Shape;118;g2520db6e8f1_4_0"/>
              <p:cNvSpPr/>
              <p:nvPr/>
            </p:nvSpPr>
            <p:spPr>
              <a:xfrm>
                <a:off x="5909945" y="3732738"/>
                <a:ext cx="2565600" cy="5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9" name="Google Shape;119;g2520db6e8f1_4_0"/>
              <p:cNvSpPr/>
              <p:nvPr/>
            </p:nvSpPr>
            <p:spPr>
              <a:xfrm>
                <a:off x="4695188" y="4779098"/>
                <a:ext cx="3166800" cy="5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39725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  <a:buFont typeface="Noto Sans Symbols"/>
                  <a:buChar char="✔"/>
                </a:pPr>
                <a:endParaRPr dirty="0"/>
              </a:p>
            </p:txBody>
          </p:sp>
          <p:sp>
            <p:nvSpPr>
              <p:cNvPr id="120" name="Google Shape;120;g2520db6e8f1_4_0"/>
              <p:cNvSpPr/>
              <p:nvPr/>
            </p:nvSpPr>
            <p:spPr>
              <a:xfrm>
                <a:off x="8000979" y="4779090"/>
                <a:ext cx="3306000" cy="5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7475" marR="0" lvl="0" algn="just" rtl="0">
                  <a:lnSpc>
                    <a:spcPct val="1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50"/>
                </a:pPr>
                <a:endParaRPr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E01803-8279-00FF-87E5-E14FE54A4BD1}"/>
              </a:ext>
            </a:extLst>
          </p:cNvPr>
          <p:cNvSpPr txBox="1"/>
          <p:nvPr/>
        </p:nvSpPr>
        <p:spPr>
          <a:xfrm>
            <a:off x="6613904" y="2238322"/>
            <a:ext cx="4228761" cy="3328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9725" algn="just">
              <a:lnSpc>
                <a:spcPct val="170000"/>
              </a:lnSpc>
              <a:buClr>
                <a:schemeClr val="lt1"/>
              </a:buClr>
              <a:buSzPts val="1750"/>
              <a:buFont typeface="Noto Sans Symbols"/>
              <a:buChar char="✔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DFD Diagram</a:t>
            </a:r>
          </a:p>
          <a:p>
            <a:pPr marL="457200" indent="-339725" algn="just">
              <a:lnSpc>
                <a:spcPct val="170000"/>
              </a:lnSpc>
              <a:buClr>
                <a:schemeClr val="lt1"/>
              </a:buClr>
              <a:buSzPts val="1750"/>
              <a:buFont typeface="Noto Sans Symbols"/>
              <a:buChar char="✔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ER– Diagram</a:t>
            </a:r>
          </a:p>
          <a:p>
            <a:pPr marL="457200" indent="-339725" algn="just">
              <a:lnSpc>
                <a:spcPct val="170000"/>
              </a:lnSpc>
              <a:buClr>
                <a:schemeClr val="lt1"/>
              </a:buClr>
              <a:buSzPts val="1750"/>
              <a:buFont typeface="Noto Sans Symbols"/>
              <a:buChar char="✔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en-US" sz="18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</a:p>
          <a:p>
            <a:pPr marL="457200" indent="-339725" algn="just">
              <a:lnSpc>
                <a:spcPct val="170000"/>
              </a:lnSpc>
              <a:buClr>
                <a:schemeClr val="lt1"/>
              </a:buClr>
              <a:buSzPts val="1750"/>
              <a:buFont typeface="Noto Sans Symbols"/>
              <a:buChar char="✔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Tools &amp; Techniques</a:t>
            </a:r>
          </a:p>
          <a:p>
            <a:pPr marL="457200" indent="-339725" algn="just">
              <a:lnSpc>
                <a:spcPct val="170000"/>
              </a:lnSpc>
              <a:buClr>
                <a:schemeClr val="lt1"/>
              </a:buClr>
              <a:buSzPts val="1750"/>
              <a:buFont typeface="Noto Sans Symbols"/>
              <a:buChar char="✔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</a:p>
          <a:p>
            <a:pPr marL="457200" indent="-339725" algn="just">
              <a:lnSpc>
                <a:spcPct val="170000"/>
              </a:lnSpc>
              <a:buClr>
                <a:schemeClr val="lt1"/>
              </a:buClr>
              <a:buSzPts val="1750"/>
              <a:buFont typeface="Noto Sans Symbols"/>
              <a:buChar char="✔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Limitations &amp; Future Scope</a:t>
            </a:r>
          </a:p>
          <a:p>
            <a:pPr marL="457200" indent="-339725" algn="just">
              <a:lnSpc>
                <a:spcPct val="170000"/>
              </a:lnSpc>
              <a:buClr>
                <a:schemeClr val="lt1"/>
              </a:buClr>
              <a:buSzPts val="1750"/>
              <a:buFont typeface="Noto Sans Symbols"/>
              <a:buChar char="✔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25231dce8e4_0_10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3125"/>
            <a:ext cx="12312302" cy="696112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5231dce8e4_0_1050"/>
          <p:cNvSpPr/>
          <p:nvPr/>
        </p:nvSpPr>
        <p:spPr>
          <a:xfrm>
            <a:off x="11295925" y="6009500"/>
            <a:ext cx="5328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cs typeface="Calibri"/>
                <a:sym typeface="Calibri"/>
              </a:rPr>
              <a:t>30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376" name="Google Shape;376;g25231dce8e4_0_1050"/>
          <p:cNvSpPr/>
          <p:nvPr/>
        </p:nvSpPr>
        <p:spPr>
          <a:xfrm>
            <a:off x="5417650" y="685800"/>
            <a:ext cx="189000" cy="5486400"/>
          </a:xfrm>
          <a:prstGeom prst="rect">
            <a:avLst/>
          </a:prstGeom>
          <a:solidFill>
            <a:srgbClr val="222A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25231dce8e4_0_1050"/>
          <p:cNvSpPr/>
          <p:nvPr/>
        </p:nvSpPr>
        <p:spPr>
          <a:xfrm>
            <a:off x="768325" y="2907300"/>
            <a:ext cx="47511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Conclusion</a:t>
            </a:r>
            <a:endParaRPr sz="5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5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25231dce8e4_0_1050"/>
          <p:cNvSpPr txBox="1"/>
          <p:nvPr/>
        </p:nvSpPr>
        <p:spPr>
          <a:xfrm>
            <a:off x="6105175" y="2287000"/>
            <a:ext cx="57237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conclusion, an integrated design project for a hostel management system holds immense potential for streaming operations, enhancing guest experiences, and improving overall efficiency.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25231dce8e4_0_10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5231dce8e4_0_1058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cs typeface="Calibri"/>
                <a:sym typeface="Calibri"/>
              </a:rPr>
              <a:t>31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385" name="Google Shape;385;g25231dce8e4_0_1058"/>
          <p:cNvSpPr txBox="1"/>
          <p:nvPr/>
        </p:nvSpPr>
        <p:spPr>
          <a:xfrm>
            <a:off x="4254791" y="2459504"/>
            <a:ext cx="3682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Any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25231dce8e4_0_10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5231dce8e4_0_1064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cs typeface="Calibri"/>
                <a:sym typeface="Calibri"/>
              </a:rPr>
              <a:t>32</a:t>
            </a:r>
            <a:endParaRPr dirty="0">
              <a:highlight>
                <a:srgbClr val="351C75"/>
              </a:highlight>
            </a:endParaRPr>
          </a:p>
        </p:txBody>
      </p:sp>
      <p:grpSp>
        <p:nvGrpSpPr>
          <p:cNvPr id="392" name="Google Shape;392;g25231dce8e4_0_1064"/>
          <p:cNvGrpSpPr/>
          <p:nvPr/>
        </p:nvGrpSpPr>
        <p:grpSpPr>
          <a:xfrm>
            <a:off x="2927648" y="2190453"/>
            <a:ext cx="6336600" cy="2477406"/>
            <a:chOff x="2927647" y="2095752"/>
            <a:chExt cx="6336600" cy="2477406"/>
          </a:xfrm>
        </p:grpSpPr>
        <p:sp>
          <p:nvSpPr>
            <p:cNvPr id="393" name="Google Shape;393;g25231dce8e4_0_1064"/>
            <p:cNvSpPr txBox="1"/>
            <p:nvPr/>
          </p:nvSpPr>
          <p:spPr>
            <a:xfrm>
              <a:off x="2927647" y="3372558"/>
              <a:ext cx="63366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Comic Sans MS"/>
                <a:buNone/>
              </a:pPr>
              <a:r>
                <a:rPr lang="en-US" sz="7200" b="1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THANK YOU! 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g25231dce8e4_0_1064"/>
            <p:cNvSpPr/>
            <p:nvPr/>
          </p:nvSpPr>
          <p:spPr>
            <a:xfrm>
              <a:off x="5555939" y="2095752"/>
              <a:ext cx="1080000" cy="1080000"/>
            </a:xfrm>
            <a:prstGeom prst="smileyFace">
              <a:avLst>
                <a:gd name="adj" fmla="val 4653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/>
          <p:nvPr/>
        </p:nvSpPr>
        <p:spPr>
          <a:xfrm>
            <a:off x="11211696" y="6009503"/>
            <a:ext cx="518984" cy="8484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04</a:t>
            </a:r>
            <a:endParaRPr>
              <a:highlight>
                <a:srgbClr val="351C75"/>
              </a:highlight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5807231" y="685800"/>
            <a:ext cx="196553" cy="5486400"/>
          </a:xfrm>
          <a:prstGeom prst="rect">
            <a:avLst/>
          </a:prstGeom>
          <a:solidFill>
            <a:srgbClr val="222A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768325" y="2907300"/>
            <a:ext cx="47511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Introduction </a:t>
            </a:r>
            <a:endParaRPr sz="5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5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6291575" y="1914750"/>
            <a:ext cx="53565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primary goal of the Hostel Management System is to replace outdated and manual methods of hostel management with a robust, user-friendly, and automated solution. 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05</a:t>
            </a:r>
            <a:endParaRPr>
              <a:highlight>
                <a:srgbClr val="351C75"/>
              </a:highlight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5809329" y="685800"/>
            <a:ext cx="196500" cy="5486400"/>
          </a:xfrm>
          <a:prstGeom prst="rect">
            <a:avLst/>
          </a:prstGeom>
          <a:solidFill>
            <a:srgbClr val="222A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1125975" y="2619450"/>
            <a:ext cx="4014300" cy="16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Motivation</a:t>
            </a:r>
            <a:endParaRPr sz="5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6215725" y="1931925"/>
            <a:ext cx="5657400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Improved Communication </a:t>
            </a:r>
            <a:endParaRPr b="1"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 Effective</a:t>
            </a:r>
            <a:endParaRPr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Simple and Understandable Design</a:t>
            </a:r>
            <a:endParaRPr dirty="0"/>
          </a:p>
        </p:txBody>
      </p:sp>
      <p:cxnSp>
        <p:nvCxnSpPr>
          <p:cNvPr id="139" name="Google Shape;139;p5"/>
          <p:cNvCxnSpPr/>
          <p:nvPr/>
        </p:nvCxnSpPr>
        <p:spPr>
          <a:xfrm>
            <a:off x="7725393" y="1513949"/>
            <a:ext cx="2162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" name="Google Shape;140;p5"/>
          <p:cNvCxnSpPr/>
          <p:nvPr/>
        </p:nvCxnSpPr>
        <p:spPr>
          <a:xfrm>
            <a:off x="7725395" y="4831660"/>
            <a:ext cx="2162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50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06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5658272" y="935025"/>
            <a:ext cx="119100" cy="5237100"/>
          </a:xfrm>
          <a:prstGeom prst="rect">
            <a:avLst/>
          </a:prstGeom>
          <a:solidFill>
            <a:srgbClr val="222A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1254100" y="2626850"/>
            <a:ext cx="41214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  <a:endParaRPr/>
          </a:p>
        </p:txBody>
      </p:sp>
      <p:sp>
        <p:nvSpPr>
          <p:cNvPr id="203" name="Google Shape;203;p6"/>
          <p:cNvSpPr txBox="1"/>
          <p:nvPr/>
        </p:nvSpPr>
        <p:spPr>
          <a:xfrm>
            <a:off x="6060144" y="2121000"/>
            <a:ext cx="5670256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Have a User-Friendly Interface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US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provide Realtime support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US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provide better cost saving app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520db6e8f1_4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2700" y="-69025"/>
            <a:ext cx="12314703" cy="6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520db6e8f1_4_95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07</a:t>
            </a:r>
            <a:endParaRPr dirty="0">
              <a:highlight>
                <a:srgbClr val="351C75"/>
              </a:highlight>
            </a:endParaRPr>
          </a:p>
        </p:txBody>
      </p:sp>
      <p:sp>
        <p:nvSpPr>
          <p:cNvPr id="147" name="Google Shape;147;g2520db6e8f1_4_95"/>
          <p:cNvSpPr/>
          <p:nvPr/>
        </p:nvSpPr>
        <p:spPr>
          <a:xfrm>
            <a:off x="5580767" y="685800"/>
            <a:ext cx="196500" cy="5486400"/>
          </a:xfrm>
          <a:prstGeom prst="rect">
            <a:avLst/>
          </a:prstGeom>
          <a:solidFill>
            <a:srgbClr val="222A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520db6e8f1_4_95"/>
          <p:cNvSpPr/>
          <p:nvPr/>
        </p:nvSpPr>
        <p:spPr>
          <a:xfrm>
            <a:off x="363150" y="2191975"/>
            <a:ext cx="4967400" cy="21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Related works</a:t>
            </a:r>
            <a:endParaRPr/>
          </a:p>
        </p:txBody>
      </p:sp>
      <p:sp>
        <p:nvSpPr>
          <p:cNvPr id="149" name="Google Shape;149;g2520db6e8f1_4_95"/>
          <p:cNvSpPr txBox="1"/>
          <p:nvPr/>
        </p:nvSpPr>
        <p:spPr>
          <a:xfrm>
            <a:off x="7583073" y="4807875"/>
            <a:ext cx="32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</a:t>
            </a:r>
            <a:endParaRPr/>
          </a:p>
        </p:txBody>
      </p:sp>
      <p:sp>
        <p:nvSpPr>
          <p:cNvPr id="150" name="Google Shape;150;g2520db6e8f1_4_95"/>
          <p:cNvSpPr txBox="1"/>
          <p:nvPr/>
        </p:nvSpPr>
        <p:spPr>
          <a:xfrm>
            <a:off x="7701375" y="17917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2520db6e8f1_4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750" y="1116500"/>
            <a:ext cx="5212300" cy="33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5231dce8e4_0_8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141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5231dce8e4_0_873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08</a:t>
            </a:r>
            <a:endParaRPr dirty="0">
              <a:highlight>
                <a:srgbClr val="351C75"/>
              </a:highlight>
            </a:endParaRPr>
          </a:p>
        </p:txBody>
      </p:sp>
      <p:grpSp>
        <p:nvGrpSpPr>
          <p:cNvPr id="158" name="Google Shape;158;g25231dce8e4_0_873"/>
          <p:cNvGrpSpPr/>
          <p:nvPr/>
        </p:nvGrpSpPr>
        <p:grpSpPr>
          <a:xfrm>
            <a:off x="278449" y="240627"/>
            <a:ext cx="10673912" cy="6740330"/>
            <a:chOff x="1162221" y="114412"/>
            <a:chExt cx="10285134" cy="7010224"/>
          </a:xfrm>
        </p:grpSpPr>
        <p:sp>
          <p:nvSpPr>
            <p:cNvPr id="159" name="Google Shape;159;g25231dce8e4_0_873"/>
            <p:cNvSpPr/>
            <p:nvPr/>
          </p:nvSpPr>
          <p:spPr>
            <a:xfrm>
              <a:off x="5352385" y="675149"/>
              <a:ext cx="106200" cy="5486400"/>
            </a:xfrm>
            <a:prstGeom prst="rect">
              <a:avLst/>
            </a:prstGeom>
            <a:solidFill>
              <a:srgbClr val="222A3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25231dce8e4_0_873"/>
            <p:cNvSpPr txBox="1"/>
            <p:nvPr/>
          </p:nvSpPr>
          <p:spPr>
            <a:xfrm>
              <a:off x="7406055" y="114412"/>
              <a:ext cx="4041300" cy="9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Related Works</a:t>
              </a:r>
              <a:endParaRPr sz="2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1" name="Google Shape;161;g25231dce8e4_0_873"/>
            <p:cNvSpPr txBox="1"/>
            <p:nvPr/>
          </p:nvSpPr>
          <p:spPr>
            <a:xfrm>
              <a:off x="7406057" y="6001774"/>
              <a:ext cx="34059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https://www.hostelworld.com/</a:t>
              </a:r>
              <a:endParaRPr/>
            </a:p>
          </p:txBody>
        </p:sp>
        <p:grpSp>
          <p:nvGrpSpPr>
            <p:cNvPr id="162" name="Google Shape;162;g25231dce8e4_0_873"/>
            <p:cNvGrpSpPr/>
            <p:nvPr/>
          </p:nvGrpSpPr>
          <p:grpSpPr>
            <a:xfrm>
              <a:off x="1162221" y="672587"/>
              <a:ext cx="4112598" cy="6452049"/>
              <a:chOff x="1187858" y="350227"/>
              <a:chExt cx="4112598" cy="6452049"/>
            </a:xfrm>
          </p:grpSpPr>
          <p:sp>
            <p:nvSpPr>
              <p:cNvPr id="163" name="Google Shape;163;g25231dce8e4_0_873"/>
              <p:cNvSpPr txBox="1"/>
              <p:nvPr/>
            </p:nvSpPr>
            <p:spPr>
              <a:xfrm>
                <a:off x="1604558" y="350227"/>
                <a:ext cx="2206200" cy="6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Instructory</a:t>
                </a:r>
                <a:endParaRPr sz="3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4" name="Google Shape;164;g25231dce8e4_0_873"/>
              <p:cNvSpPr txBox="1"/>
              <p:nvPr/>
            </p:nvSpPr>
            <p:spPr>
              <a:xfrm>
                <a:off x="1187858" y="1250652"/>
                <a:ext cx="21123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Findings</a:t>
                </a: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  <a:endParaRPr/>
              </a:p>
            </p:txBody>
          </p:sp>
          <p:sp>
            <p:nvSpPr>
              <p:cNvPr id="165" name="Google Shape;165;g25231dce8e4_0_873"/>
              <p:cNvSpPr txBox="1"/>
              <p:nvPr/>
            </p:nvSpPr>
            <p:spPr>
              <a:xfrm>
                <a:off x="1579987" y="1837077"/>
                <a:ext cx="3185400" cy="10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984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r>
                  <a:rPr lang="en-US" sz="20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Reviews &amp; Ratings</a:t>
                </a:r>
                <a:endParaRPr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marR="0" lvl="0" indent="-2984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r>
                  <a:rPr lang="en-US" sz="20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Online Booking Platform</a:t>
                </a:r>
                <a:endParaRPr sz="1600"/>
              </a:p>
            </p:txBody>
          </p:sp>
          <p:sp>
            <p:nvSpPr>
              <p:cNvPr id="166" name="Google Shape;166;g25231dce8e4_0_873"/>
              <p:cNvSpPr txBox="1"/>
              <p:nvPr/>
            </p:nvSpPr>
            <p:spPr>
              <a:xfrm>
                <a:off x="1259147" y="3206501"/>
                <a:ext cx="26229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Limitations</a:t>
                </a:r>
                <a:r>
                  <a:rPr lang="en-US" sz="2200" b="1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  <a:endParaRPr sz="2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g25231dce8e4_0_873"/>
              <p:cNvSpPr txBox="1"/>
              <p:nvPr/>
            </p:nvSpPr>
            <p:spPr>
              <a:xfrm>
                <a:off x="1396256" y="3633324"/>
                <a:ext cx="3904200" cy="3168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984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r>
                  <a:rPr lang="en-US" sz="2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Limited Direct Communication</a:t>
                </a:r>
                <a:endParaRPr sz="1600" dirty="0"/>
              </a:p>
              <a:p>
                <a:pPr marL="285750" marR="0" lvl="0" indent="-2984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r>
                  <a:rPr lang="en-US" sz="2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Doesn’t have food information</a:t>
                </a:r>
              </a:p>
              <a:p>
                <a:pPr marL="285750" marR="0" lvl="0" indent="-2984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r>
                  <a:rPr lang="en-US" sz="2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Doesn’t have location information</a:t>
                </a:r>
              </a:p>
              <a:p>
                <a:pPr marL="285750" marR="0" lvl="0" indent="-2984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endParaRPr sz="1600" dirty="0"/>
              </a:p>
            </p:txBody>
          </p:sp>
        </p:grpSp>
      </p:grpSp>
      <p:sp>
        <p:nvSpPr>
          <p:cNvPr id="168" name="Google Shape;168;g25231dce8e4_0_873"/>
          <p:cNvSpPr txBox="1"/>
          <p:nvPr/>
        </p:nvSpPr>
        <p:spPr>
          <a:xfrm>
            <a:off x="4895125" y="1716775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5231dce8e4_0_873"/>
          <p:cNvSpPr txBox="1"/>
          <p:nvPr/>
        </p:nvSpPr>
        <p:spPr>
          <a:xfrm>
            <a:off x="5210275" y="1596700"/>
            <a:ext cx="40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5231dce8e4_0_873"/>
          <p:cNvSpPr txBox="1"/>
          <p:nvPr/>
        </p:nvSpPr>
        <p:spPr>
          <a:xfrm>
            <a:off x="6275675" y="2136925"/>
            <a:ext cx="40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5231dce8e4_0_873"/>
          <p:cNvSpPr txBox="1"/>
          <p:nvPr/>
        </p:nvSpPr>
        <p:spPr>
          <a:xfrm>
            <a:off x="5120250" y="1521675"/>
            <a:ext cx="70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25231dce8e4_0_873"/>
          <p:cNvPicPr preferRelativeResize="0"/>
          <p:nvPr/>
        </p:nvPicPr>
        <p:blipFill rotWithShape="1">
          <a:blip r:embed="rId4">
            <a:alphaModFix/>
          </a:blip>
          <a:srcRect l="-62618" r="6734" b="-14573"/>
          <a:stretch/>
        </p:blipFill>
        <p:spPr>
          <a:xfrm>
            <a:off x="621102" y="739074"/>
            <a:ext cx="11109594" cy="527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5231dce8e4_0_8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141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5231dce8e4_0_893"/>
          <p:cNvSpPr/>
          <p:nvPr/>
        </p:nvSpPr>
        <p:spPr>
          <a:xfrm>
            <a:off x="11211696" y="6009503"/>
            <a:ext cx="519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351C75"/>
                </a:highlight>
                <a:latin typeface="Calibri"/>
                <a:ea typeface="Calibri"/>
                <a:cs typeface="Calibri"/>
                <a:sym typeface="Calibri"/>
              </a:rPr>
              <a:t>09</a:t>
            </a:r>
            <a:endParaRPr dirty="0">
              <a:highlight>
                <a:srgbClr val="351C75"/>
              </a:highlight>
            </a:endParaRPr>
          </a:p>
        </p:txBody>
      </p:sp>
      <p:grpSp>
        <p:nvGrpSpPr>
          <p:cNvPr id="179" name="Google Shape;179;g25231dce8e4_0_893"/>
          <p:cNvGrpSpPr/>
          <p:nvPr/>
        </p:nvGrpSpPr>
        <p:grpSpPr>
          <a:xfrm>
            <a:off x="278449" y="240627"/>
            <a:ext cx="10673912" cy="6221304"/>
            <a:chOff x="1162221" y="114412"/>
            <a:chExt cx="10285134" cy="6470415"/>
          </a:xfrm>
        </p:grpSpPr>
        <p:sp>
          <p:nvSpPr>
            <p:cNvPr id="180" name="Google Shape;180;g25231dce8e4_0_893"/>
            <p:cNvSpPr/>
            <p:nvPr/>
          </p:nvSpPr>
          <p:spPr>
            <a:xfrm>
              <a:off x="5827662" y="675149"/>
              <a:ext cx="86700" cy="5486400"/>
            </a:xfrm>
            <a:prstGeom prst="rect">
              <a:avLst/>
            </a:prstGeom>
            <a:solidFill>
              <a:srgbClr val="222A3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g25231dce8e4_0_893"/>
            <p:cNvSpPr txBox="1"/>
            <p:nvPr/>
          </p:nvSpPr>
          <p:spPr>
            <a:xfrm>
              <a:off x="7406055" y="114412"/>
              <a:ext cx="4041300" cy="9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Related Works</a:t>
              </a:r>
              <a:endParaRPr sz="2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2" name="Google Shape;182;g25231dce8e4_0_893"/>
            <p:cNvSpPr txBox="1"/>
            <p:nvPr/>
          </p:nvSpPr>
          <p:spPr>
            <a:xfrm>
              <a:off x="7869804" y="6001774"/>
              <a:ext cx="29421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https://staysmart.ee/</a:t>
              </a:r>
              <a:endParaRPr/>
            </a:p>
          </p:txBody>
        </p:sp>
        <p:grpSp>
          <p:nvGrpSpPr>
            <p:cNvPr id="183" name="Google Shape;183;g25231dce8e4_0_893"/>
            <p:cNvGrpSpPr/>
            <p:nvPr/>
          </p:nvGrpSpPr>
          <p:grpSpPr>
            <a:xfrm>
              <a:off x="1162221" y="672587"/>
              <a:ext cx="4665600" cy="5912240"/>
              <a:chOff x="1187858" y="350227"/>
              <a:chExt cx="4665600" cy="5912240"/>
            </a:xfrm>
          </p:grpSpPr>
          <p:sp>
            <p:nvSpPr>
              <p:cNvPr id="184" name="Google Shape;184;g25231dce8e4_0_893"/>
              <p:cNvSpPr txBox="1"/>
              <p:nvPr/>
            </p:nvSpPr>
            <p:spPr>
              <a:xfrm>
                <a:off x="1604558" y="350227"/>
                <a:ext cx="2206200" cy="6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Instructory</a:t>
                </a:r>
                <a:endParaRPr sz="3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5" name="Google Shape;185;g25231dce8e4_0_893"/>
              <p:cNvSpPr txBox="1"/>
              <p:nvPr/>
            </p:nvSpPr>
            <p:spPr>
              <a:xfrm>
                <a:off x="1187858" y="1250652"/>
                <a:ext cx="21123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Findings</a:t>
                </a:r>
                <a:r>
                  <a:rPr lang="en-US" sz="24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  <a:endParaRPr/>
              </a:p>
            </p:txBody>
          </p:sp>
          <p:sp>
            <p:nvSpPr>
              <p:cNvPr id="186" name="Google Shape;186;g25231dce8e4_0_893"/>
              <p:cNvSpPr txBox="1"/>
              <p:nvPr/>
            </p:nvSpPr>
            <p:spPr>
              <a:xfrm>
                <a:off x="1604558" y="1837084"/>
                <a:ext cx="4248900" cy="10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984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r>
                  <a:rPr lang="en-US" sz="20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Efficient Reservation Management</a:t>
                </a:r>
                <a:endParaRPr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marR="0" lvl="0" indent="-2984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r>
                  <a:rPr lang="en-US" sz="20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Integrated Billing and Payment</a:t>
                </a:r>
                <a:endParaRPr sz="1600"/>
              </a:p>
            </p:txBody>
          </p:sp>
          <p:sp>
            <p:nvSpPr>
              <p:cNvPr id="187" name="Google Shape;187;g25231dce8e4_0_893"/>
              <p:cNvSpPr txBox="1"/>
              <p:nvPr/>
            </p:nvSpPr>
            <p:spPr>
              <a:xfrm>
                <a:off x="1187859" y="3581952"/>
                <a:ext cx="26229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Limitations</a:t>
                </a:r>
                <a:r>
                  <a:rPr lang="en-US" sz="2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  <a:endParaRPr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g25231dce8e4_0_893"/>
              <p:cNvSpPr txBox="1"/>
              <p:nvPr/>
            </p:nvSpPr>
            <p:spPr>
              <a:xfrm>
                <a:off x="1579987" y="4245877"/>
                <a:ext cx="3904200" cy="20165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984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r>
                  <a:rPr lang="en-US" sz="2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Billing methods run on international banking system</a:t>
                </a:r>
                <a:endParaRPr sz="1600" dirty="0"/>
              </a:p>
              <a:p>
                <a:pPr marL="285750" marR="0" lvl="0" indent="-2984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Char char="•"/>
                </a:pPr>
                <a:r>
                  <a:rPr lang="en-US" sz="2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Complex design</a:t>
                </a:r>
                <a:endParaRPr sz="1600" dirty="0"/>
              </a:p>
            </p:txBody>
          </p:sp>
        </p:grpSp>
      </p:grpSp>
      <p:sp>
        <p:nvSpPr>
          <p:cNvPr id="189" name="Google Shape;189;g25231dce8e4_0_893"/>
          <p:cNvSpPr txBox="1"/>
          <p:nvPr/>
        </p:nvSpPr>
        <p:spPr>
          <a:xfrm>
            <a:off x="4895125" y="1716775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5231dce8e4_0_893"/>
          <p:cNvSpPr txBox="1"/>
          <p:nvPr/>
        </p:nvSpPr>
        <p:spPr>
          <a:xfrm>
            <a:off x="5210275" y="1596700"/>
            <a:ext cx="40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5231dce8e4_0_893"/>
          <p:cNvSpPr txBox="1"/>
          <p:nvPr/>
        </p:nvSpPr>
        <p:spPr>
          <a:xfrm>
            <a:off x="6275675" y="2136925"/>
            <a:ext cx="40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5231dce8e4_0_893"/>
          <p:cNvSpPr txBox="1"/>
          <p:nvPr/>
        </p:nvSpPr>
        <p:spPr>
          <a:xfrm>
            <a:off x="5120250" y="1521675"/>
            <a:ext cx="70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5231dce8e4_0_893"/>
          <p:cNvSpPr txBox="1"/>
          <p:nvPr/>
        </p:nvSpPr>
        <p:spPr>
          <a:xfrm>
            <a:off x="5589525" y="1151600"/>
            <a:ext cx="50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25231dce8e4_0_8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525" y="1014100"/>
            <a:ext cx="6141177" cy="48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491</Words>
  <Application>Microsoft Office PowerPoint</Application>
  <PresentationFormat>Widescreen</PresentationFormat>
  <Paragraphs>157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Noto Sans Symbols</vt:lpstr>
      <vt:lpstr>Comic Sans MS</vt:lpstr>
      <vt:lpstr>Twentieth Century</vt:lpstr>
      <vt:lpstr>Roboto</vt:lpstr>
      <vt:lpstr>Poppins</vt:lpstr>
      <vt:lpstr>Nunito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Tech Land</cp:lastModifiedBy>
  <cp:revision>3</cp:revision>
  <dcterms:created xsi:type="dcterms:W3CDTF">2023-05-26T16:59:38Z</dcterms:created>
  <dcterms:modified xsi:type="dcterms:W3CDTF">2023-06-14T18:26:31Z</dcterms:modified>
</cp:coreProperties>
</file>